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053" r:id="rId3"/>
    <p:sldId id="256" r:id="rId5"/>
    <p:sldId id="2148" r:id="rId6"/>
    <p:sldId id="2020" r:id="rId7"/>
    <p:sldId id="2149" r:id="rId8"/>
    <p:sldId id="2151" r:id="rId9"/>
    <p:sldId id="2164" r:id="rId10"/>
    <p:sldId id="2152" r:id="rId11"/>
    <p:sldId id="2153" r:id="rId12"/>
    <p:sldId id="2154" r:id="rId13"/>
    <p:sldId id="2156" r:id="rId14"/>
    <p:sldId id="2155" r:id="rId15"/>
    <p:sldId id="2158" r:id="rId16"/>
    <p:sldId id="2160" r:id="rId17"/>
    <p:sldId id="2161" r:id="rId18"/>
    <p:sldId id="2159" r:id="rId19"/>
    <p:sldId id="1991" r:id="rId20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FD1"/>
    <a:srgbClr val="FFFFFF"/>
    <a:srgbClr val="F3A123"/>
    <a:srgbClr val="808080"/>
    <a:srgbClr val="26B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86608" autoAdjust="0"/>
  </p:normalViewPr>
  <p:slideViewPr>
    <p:cSldViewPr snapToGrid="0">
      <p:cViewPr varScale="1">
        <p:scale>
          <a:sx n="85" d="100"/>
          <a:sy n="85" d="100"/>
        </p:scale>
        <p:origin x="93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7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24E7-B3D0-49EC-BFFE-B2375240DA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0E54-BCE0-4659-8FE0-3D666AF360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0813" y="514350"/>
            <a:ext cx="4567237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87901"/>
            <a:ext cx="5486400" cy="3916363"/>
          </a:xfrm>
          <a:prstGeom prst="rect">
            <a:avLst/>
          </a:prstGeom>
        </p:spPr>
        <p:txBody>
          <a:bodyPr/>
          <a:lstStyle/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9AD37F7-6D93-4959-B7CF-B65331499E98}" type="datetime2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9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D0E54-BCE0-4659-8FE0-3D666AF3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9225" y="514350"/>
            <a:ext cx="4570413" cy="257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33374-257E-45DE-A131-4E746EE83B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914400">
              <a:defRPr/>
            </a:pPr>
            <a:r>
              <a:rPr lang="en-US" altLang="zh-CN" b="1">
                <a:latin typeface="Arial" panose="02080604020202020204" pitchFamily="34" charset="0"/>
              </a:rPr>
              <a:t>&lt;</a:t>
            </a:r>
            <a:r>
              <a:rPr lang="zh-CN" altLang="en-US" b="1">
                <a:latin typeface="Arial" panose="02080604020202020204" pitchFamily="34" charset="0"/>
              </a:rPr>
              <a:t>第</a:t>
            </a:r>
            <a:r>
              <a:rPr lang="en-US" altLang="zh-CN" b="1">
                <a:latin typeface="Arial" panose="02080604020202020204" pitchFamily="34" charset="0"/>
              </a:rPr>
              <a:t>#</a:t>
            </a:r>
            <a:r>
              <a:rPr lang="zh-CN" altLang="en-US" b="1">
                <a:latin typeface="Arial" panose="02080604020202020204" pitchFamily="34" charset="0"/>
              </a:rPr>
              <a:t>页</a:t>
            </a:r>
            <a:r>
              <a:rPr lang="en-US" altLang="zh-CN" b="1">
                <a:latin typeface="Arial" panose="02080604020202020204" pitchFamily="34" charset="0"/>
              </a:rPr>
              <a:t>&gt;</a:t>
            </a:r>
            <a:endParaRPr lang="en-US" altLang="zh-CN" b="1">
              <a:latin typeface="Arial" panose="0208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zh-CN" altLang="en-US" b="1">
              <a:latin typeface="Arial" panose="0208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zh-CN" altLang="en-US" b="1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F6E2-4539-4606-843E-111CC3F7FC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E751-E996-41DA-A3B3-96D0CFEF7EC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6350" y="4362450"/>
            <a:ext cx="3028950" cy="7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8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4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13.png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14.png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1.xml"/><Relationship Id="rId2" Type="http://schemas.openxmlformats.org/officeDocument/2006/relationships/image" Target="../media/image15.png"/><Relationship Id="rId1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3.xml"/><Relationship Id="rId2" Type="http://schemas.openxmlformats.org/officeDocument/2006/relationships/image" Target="../media/image16.png"/><Relationship Id="rId1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4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17.png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4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18.png"/><Relationship Id="rId1" Type="http://schemas.openxmlformats.org/officeDocument/2006/relationships/tags" Target="../tags/tag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9.png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hyperlink" Target="https://qgdatj.saac.gov.cn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7.png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14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image" Target="../media/image8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10.png"/><Relationship Id="rId3" Type="http://schemas.openxmlformats.org/officeDocument/2006/relationships/tags" Target="../tags/tag23.xml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11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4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12.png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44000" cy="514350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-3" y="1181376"/>
            <a:ext cx="91440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8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8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8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8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b="1" cap="all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80604020202020204" pitchFamily="34" charset="0"/>
              </a:rPr>
              <a:t>全国档案事业统计调查信息管理系统</a:t>
            </a:r>
            <a:endParaRPr b="1" cap="all" spc="300" dirty="0">
              <a:solidFill>
                <a:schemeClr val="tx1">
                  <a:lumMod val="75000"/>
                  <a:lumOff val="25000"/>
                </a:schemeClr>
              </a:solidFill>
              <a:cs typeface="Arial" panose="02080604020202020204" pitchFamily="34" charset="0"/>
            </a:endParaRPr>
          </a:p>
          <a:p>
            <a:pPr algn="ctr">
              <a:buNone/>
            </a:pPr>
            <a:r>
              <a:rPr lang="zh-CN" altLang="en-US" b="1" cap="all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80604020202020204" pitchFamily="34" charset="0"/>
              </a:rPr>
              <a:t>软件讲解</a:t>
            </a:r>
            <a:endParaRPr lang="zh-CN" altLang="en-US" b="1" cap="all" spc="300" dirty="0">
              <a:solidFill>
                <a:schemeClr val="tx1">
                  <a:lumMod val="75000"/>
                  <a:lumOff val="25000"/>
                </a:schemeClr>
              </a:solidFill>
              <a:cs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270" y="1294765"/>
            <a:ext cx="7618095" cy="3754120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数据录入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763270" y="2274570"/>
            <a:ext cx="800100" cy="2012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8" name="TextBox 6"/>
          <p:cNvSpPr txBox="1"/>
          <p:nvPr>
            <p:custDataLst>
              <p:tags r:id="rId4"/>
            </p:custDataLst>
          </p:nvPr>
        </p:nvSpPr>
        <p:spPr>
          <a:xfrm>
            <a:off x="708025" y="715645"/>
            <a:ext cx="43427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汇总单位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可以进行数据汇总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 bwMode="auto">
          <a:xfrm>
            <a:off x="3926840" y="1721485"/>
            <a:ext cx="352425" cy="1600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22" name="TextBox 6"/>
          <p:cNvSpPr txBox="1"/>
          <p:nvPr>
            <p:custDataLst>
              <p:tags r:id="rId6"/>
            </p:custDataLst>
          </p:nvPr>
        </p:nvSpPr>
        <p:spPr>
          <a:xfrm>
            <a:off x="3866515" y="1420495"/>
            <a:ext cx="1046480" cy="288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 bwMode="auto">
          <a:xfrm>
            <a:off x="3926840" y="1893570"/>
            <a:ext cx="3957320" cy="311086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en-US" altLang="zh-CN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kumimoji="0" lang="zh-CN" altLang="en-US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查看汇总数据</a:t>
            </a: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8" grpId="0"/>
      <p:bldP spid="13" grpId="0" bldLvl="0" animBg="1"/>
      <p:bldP spid="22" grpId="0"/>
      <p:bldP spid="14" grpId="0" bldLvl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1475" y="852170"/>
            <a:ext cx="8464550" cy="4170045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审核报送</a:t>
            </a:r>
            <a:endParaRPr 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>
            <p:custDataLst>
              <p:tags r:id="rId3"/>
            </p:custDataLst>
          </p:nvPr>
        </p:nvSpPr>
        <p:spPr bwMode="auto">
          <a:xfrm>
            <a:off x="4895215" y="2606675"/>
            <a:ext cx="739140" cy="2520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483485" y="2922270"/>
            <a:ext cx="6352540" cy="198056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en-US" altLang="zh-CN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0" lang="zh-CN" altLang="en-US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审核结果</a:t>
            </a: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282700" y="1339215"/>
            <a:ext cx="1152525" cy="362712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审核范围</a:t>
            </a: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默认全选</a:t>
            </a: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 bwMode="auto">
          <a:xfrm>
            <a:off x="371475" y="2585085"/>
            <a:ext cx="862965" cy="198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4" grpId="0" bldLvl="0" animBg="1"/>
      <p:bldP spid="14" grpId="1" animBg="1"/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270" y="1192530"/>
            <a:ext cx="7682230" cy="3784600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审核报送</a:t>
            </a:r>
            <a:endParaRPr 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"/>
          <p:cNvSpPr txBox="1"/>
          <p:nvPr>
            <p:custDataLst>
              <p:tags r:id="rId3"/>
            </p:custDataLst>
          </p:nvPr>
        </p:nvSpPr>
        <p:spPr>
          <a:xfrm>
            <a:off x="694690" y="671195"/>
            <a:ext cx="43561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审核过程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270" y="1192530"/>
            <a:ext cx="7690485" cy="3785235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审核报送</a:t>
            </a:r>
            <a:endParaRPr 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"/>
          <p:cNvSpPr txBox="1"/>
          <p:nvPr>
            <p:custDataLst>
              <p:tags r:id="rId3"/>
            </p:custDataLst>
          </p:nvPr>
        </p:nvSpPr>
        <p:spPr>
          <a:xfrm>
            <a:off x="694690" y="671195"/>
            <a:ext cx="65620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定位到有问题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表单和单元格，进行修改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6285" y="1192530"/>
            <a:ext cx="7698740" cy="3797300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审核报送</a:t>
            </a:r>
            <a:endParaRPr 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"/>
          <p:cNvSpPr txBox="1"/>
          <p:nvPr>
            <p:custDataLst>
              <p:tags r:id="rId3"/>
            </p:custDataLst>
          </p:nvPr>
        </p:nvSpPr>
        <p:spPr>
          <a:xfrm>
            <a:off x="694690" y="671195"/>
            <a:ext cx="65620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填报单位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上报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 bwMode="auto">
          <a:xfrm>
            <a:off x="756285" y="2755265"/>
            <a:ext cx="820420" cy="198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26" name="矩形 25"/>
          <p:cNvSpPr/>
          <p:nvPr>
            <p:custDataLst>
              <p:tags r:id="rId5"/>
            </p:custDataLst>
          </p:nvPr>
        </p:nvSpPr>
        <p:spPr bwMode="auto">
          <a:xfrm>
            <a:off x="4481195" y="4293235"/>
            <a:ext cx="340360" cy="2012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 bwMode="auto">
          <a:xfrm>
            <a:off x="3435985" y="2865755"/>
            <a:ext cx="2345690" cy="6045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24225" y="848360"/>
            <a:ext cx="5262245" cy="318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lang="zh-CN" altLang="en-US" sz="150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（如有合理性检验不通过，需填写说明，</a:t>
            </a:r>
            <a:r>
              <a:rPr lang="en-US" sz="150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确认</a:t>
            </a:r>
            <a:r>
              <a:rPr lang="zh-CN" altLang="en-US" sz="150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</a:t>
            </a:r>
            <a:r>
              <a:rPr lang="en-US" sz="150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无问题</a:t>
            </a:r>
            <a:r>
              <a:rPr lang="zh-CN" altLang="en-US" sz="150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5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9875" y="855345"/>
            <a:ext cx="8505190" cy="4196080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综合查询</a:t>
            </a:r>
            <a:endParaRPr 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 bwMode="auto">
          <a:xfrm>
            <a:off x="1198880" y="1333500"/>
            <a:ext cx="2439035" cy="13684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kumimoji="0" lang="en-US" altLang="zh-CN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en-US" altLang="zh-CN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kumimoji="0" lang="zh-CN" altLang="en-US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查询范围</a:t>
            </a: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 bwMode="auto">
          <a:xfrm>
            <a:off x="262890" y="3404870"/>
            <a:ext cx="885190" cy="2489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22" name="TextBox 6"/>
          <p:cNvSpPr txBox="1"/>
          <p:nvPr>
            <p:custDataLst>
              <p:tags r:id="rId5"/>
            </p:custDataLst>
          </p:nvPr>
        </p:nvSpPr>
        <p:spPr>
          <a:xfrm>
            <a:off x="2609850" y="2851150"/>
            <a:ext cx="1028065" cy="841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包含下级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 bwMode="auto">
          <a:xfrm>
            <a:off x="3697605" y="1333500"/>
            <a:ext cx="4695825" cy="736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kumimoji="0" lang="en-US" altLang="zh-CN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en-US" altLang="zh-CN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kumimoji="0" lang="zh-CN" altLang="en-US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查询条件</a:t>
            </a: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5531485" y="3208020"/>
            <a:ext cx="1543685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查询结果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22" grpId="0"/>
      <p:bldP spid="3" grpId="0" bldLvl="0" animBg="1"/>
      <p:bldP spid="3" grpId="1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270" y="1192530"/>
            <a:ext cx="7668260" cy="3785870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审核报送</a:t>
            </a:r>
            <a:endParaRPr 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"/>
          <p:cNvSpPr txBox="1"/>
          <p:nvPr>
            <p:custDataLst>
              <p:tags r:id="rId3"/>
            </p:custDataLst>
          </p:nvPr>
        </p:nvSpPr>
        <p:spPr>
          <a:xfrm>
            <a:off x="694690" y="671195"/>
            <a:ext cx="65620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汇总单位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、上报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 bwMode="auto">
          <a:xfrm>
            <a:off x="3119120" y="2318385"/>
            <a:ext cx="5245100" cy="12382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kumimoji="0" lang="en-US" altLang="zh-CN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en-US" altLang="zh-CN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kumimoji="0" lang="zh-CN" altLang="en-US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kumimoji="0" lang="zh-CN" alt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下级单位上报状态，进行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0" lang="zh-CN" alt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审核、退回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kumimoji="0" lang="zh-CN" alt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等操作</a:t>
            </a: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 bwMode="auto">
          <a:xfrm>
            <a:off x="1566545" y="1622425"/>
            <a:ext cx="1495425" cy="33089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71755" tIns="45720" rIns="0" bIns="45720" numCol="1" rtlCol="0" anchor="t" anchorCtr="0" compatLnSpc="1">
            <a:noAutofit/>
          </a:bodyPr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r>
              <a:rPr lang="zh-CN" altLang="en-US" sz="140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对本级和下级数</a:t>
            </a: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762000" eaLnBrk="0" fontAlgn="base" hangingPunct="0">
              <a:buClrTx/>
              <a:buSzTx/>
              <a:buFont typeface="Arial" panose="02080604020202020204" pitchFamily="34" charset="0"/>
            </a:pPr>
            <a:r>
              <a:rPr lang="zh-CN" altLang="en-US" sz="140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据</a:t>
            </a:r>
            <a:r>
              <a:rPr lang="zh-CN" altLang="en-US" sz="140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</a:t>
            </a:r>
            <a:r>
              <a:rPr lang="zh-CN" altLang="en-US" sz="140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整体审核，审核通过后上报</a:t>
            </a:r>
            <a:endParaRPr lang="zh-CN" altLang="en-US" sz="140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 bwMode="auto">
          <a:xfrm>
            <a:off x="756285" y="3115310"/>
            <a:ext cx="782955" cy="198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14" grpId="1" animBg="1"/>
      <p:bldP spid="13" grpId="0" bldLvl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0" y="1563287"/>
            <a:ext cx="914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8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8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8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8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8000" b="1" dirty="0"/>
              <a:t>谢  谢</a:t>
            </a:r>
            <a:endParaRPr lang="zh-CN" altLang="en-US" sz="8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-10391" y="-10391"/>
            <a:ext cx="3024000" cy="5157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t" anchorCtr="0" compatLnSpc="1"/>
          <a:lstStyle/>
          <a:p>
            <a:pPr defTabSz="76200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5" name="文本框 9"/>
          <p:cNvSpPr txBox="1">
            <a:spLocks noChangeArrowheads="1"/>
          </p:cNvSpPr>
          <p:nvPr/>
        </p:nvSpPr>
        <p:spPr bwMode="auto">
          <a:xfrm>
            <a:off x="267638" y="2019300"/>
            <a:ext cx="2456566" cy="11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CONTENTS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17"/>
          <p:cNvSpPr>
            <a:spLocks noChangeArrowheads="1"/>
          </p:cNvSpPr>
          <p:nvPr/>
        </p:nvSpPr>
        <p:spPr bwMode="auto">
          <a:xfrm rot="5400000">
            <a:off x="2925957" y="2437807"/>
            <a:ext cx="431006" cy="267891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1100">
              <a:solidFill>
                <a:srgbClr val="FFFFFF"/>
              </a:solidFill>
            </a:endParaRPr>
          </a:p>
        </p:txBody>
      </p:sp>
      <p:grpSp>
        <p:nvGrpSpPr>
          <p:cNvPr id="7" name="Group 4"/>
          <p:cNvGrpSpPr/>
          <p:nvPr/>
        </p:nvGrpSpPr>
        <p:grpSpPr bwMode="auto">
          <a:xfrm>
            <a:off x="4984750" y="1120892"/>
            <a:ext cx="2458085" cy="578485"/>
            <a:chOff x="0" y="0"/>
            <a:chExt cx="3189066" cy="771525"/>
          </a:xfrm>
        </p:grpSpPr>
        <p:sp>
          <p:nvSpPr>
            <p:cNvPr id="8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1000136" y="95700"/>
              <a:ext cx="2188930" cy="61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单位管理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4"/>
          <p:cNvGrpSpPr/>
          <p:nvPr/>
        </p:nvGrpSpPr>
        <p:grpSpPr bwMode="auto">
          <a:xfrm>
            <a:off x="4984750" y="2589012"/>
            <a:ext cx="2458085" cy="577215"/>
            <a:chOff x="0" y="0"/>
            <a:chExt cx="3189066" cy="771525"/>
          </a:xfrm>
        </p:grpSpPr>
        <p:sp>
          <p:nvSpPr>
            <p:cNvPr id="11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"/>
            <p:cNvSpPr txBox="1">
              <a:spLocks noChangeArrowheads="1"/>
            </p:cNvSpPr>
            <p:nvPr/>
          </p:nvSpPr>
          <p:spPr bwMode="auto">
            <a:xfrm>
              <a:off x="1000136" y="95700"/>
              <a:ext cx="2188930" cy="61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数据录入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4"/>
          <p:cNvGrpSpPr/>
          <p:nvPr/>
        </p:nvGrpSpPr>
        <p:grpSpPr bwMode="auto">
          <a:xfrm>
            <a:off x="4984747" y="3322437"/>
            <a:ext cx="2458085" cy="578485"/>
            <a:chOff x="0" y="0"/>
            <a:chExt cx="3189065" cy="771525"/>
          </a:xfrm>
        </p:grpSpPr>
        <p:sp>
          <p:nvSpPr>
            <p:cNvPr id="14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"/>
            <p:cNvSpPr txBox="1">
              <a:spLocks noChangeArrowheads="1"/>
            </p:cNvSpPr>
            <p:nvPr/>
          </p:nvSpPr>
          <p:spPr bwMode="auto">
            <a:xfrm>
              <a:off x="1000136" y="95700"/>
              <a:ext cx="2188929" cy="61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审核报送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Group 4"/>
          <p:cNvGrpSpPr/>
          <p:nvPr/>
        </p:nvGrpSpPr>
        <p:grpSpPr bwMode="auto">
          <a:xfrm>
            <a:off x="4984747" y="386038"/>
            <a:ext cx="2458085" cy="578644"/>
            <a:chOff x="0" y="0"/>
            <a:chExt cx="3189065" cy="771525"/>
          </a:xfrm>
        </p:grpSpPr>
        <p:sp>
          <p:nvSpPr>
            <p:cNvPr id="26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1"/>
            <p:cNvSpPr txBox="1">
              <a:spLocks noChangeArrowheads="1"/>
            </p:cNvSpPr>
            <p:nvPr/>
          </p:nvSpPr>
          <p:spPr bwMode="auto">
            <a:xfrm>
              <a:off x="1000136" y="95673"/>
              <a:ext cx="2188929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系统登录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" name="Group 4"/>
          <p:cNvGrpSpPr/>
          <p:nvPr/>
        </p:nvGrpSpPr>
        <p:grpSpPr bwMode="auto">
          <a:xfrm>
            <a:off x="4984747" y="4057132"/>
            <a:ext cx="2458085" cy="578485"/>
            <a:chOff x="0" y="0"/>
            <a:chExt cx="3189065" cy="771525"/>
          </a:xfrm>
        </p:grpSpPr>
        <p:sp>
          <p:nvSpPr>
            <p:cNvPr id="19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"/>
            <p:cNvSpPr txBox="1">
              <a:spLocks noChangeArrowheads="1"/>
            </p:cNvSpPr>
            <p:nvPr/>
          </p:nvSpPr>
          <p:spPr bwMode="auto">
            <a:xfrm>
              <a:off x="1000136" y="95700"/>
              <a:ext cx="2188929" cy="61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综合查询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Group 4"/>
          <p:cNvGrpSpPr/>
          <p:nvPr/>
        </p:nvGrpSpPr>
        <p:grpSpPr bwMode="auto">
          <a:xfrm>
            <a:off x="4984750" y="1855587"/>
            <a:ext cx="2458085" cy="577215"/>
            <a:chOff x="0" y="0"/>
            <a:chExt cx="3189066" cy="771525"/>
          </a:xfrm>
        </p:grpSpPr>
        <p:sp>
          <p:nvSpPr>
            <p:cNvPr id="16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"/>
            <p:cNvSpPr txBox="1">
              <a:spLocks noChangeArrowheads="1"/>
            </p:cNvSpPr>
            <p:nvPr/>
          </p:nvSpPr>
          <p:spPr bwMode="auto">
            <a:xfrm>
              <a:off x="1000136" y="95700"/>
              <a:ext cx="2188930" cy="61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个人中心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72510" y="888365"/>
            <a:ext cx="4833620" cy="2600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72510" y="888365"/>
            <a:ext cx="4833620" cy="2618105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524510" y="888365"/>
            <a:ext cx="29210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8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8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8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80604020202020204" pitchFamily="34" charset="0"/>
              <a:buChar char="•"/>
              <a:defRPr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80604020202020204" pitchFamily="34" charset="0"/>
              <a:buChar char="•"/>
              <a:defRPr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+mj-lt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打开浏览器，输入网址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file"/>
              </a:rPr>
              <a:t>https://qgdatj.saac.gov.cn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用户名、密码、验证码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+mj-lt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  <a:endParaRPr lang="zh-CN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55"/>
          <p:cNvSpPr txBox="1"/>
          <p:nvPr/>
        </p:nvSpPr>
        <p:spPr>
          <a:xfrm>
            <a:off x="250020" y="255385"/>
            <a:ext cx="2275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系统登录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4510" y="3376295"/>
            <a:ext cx="7881620" cy="1522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浏览器建议：</a:t>
            </a:r>
            <a:endParaRPr 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银河麒麟系统：</a:t>
            </a:r>
            <a:r>
              <a:rPr lang="zh-CN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奇安信浏览器，奇安信可信浏览器先峰版，360安全浏览器，龙芯浏览器，Chromium浏览器</a:t>
            </a:r>
            <a:endParaRPr 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通信系统(UOS)：</a:t>
            </a:r>
            <a:r>
              <a:rPr 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奇安信浏览器，系统自带浏览器</a:t>
            </a:r>
            <a:endParaRPr 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方德系统：</a:t>
            </a:r>
            <a:r>
              <a:rPr 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方德兼容浏览器，奇安信浏览器</a:t>
            </a:r>
            <a:endParaRPr 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zh-CN" altLang="en-US" sz="1200" dirty="0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非国产系统：</a:t>
            </a:r>
            <a:r>
              <a:rPr 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Chrom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</a:t>
            </a:r>
            <a:r>
              <a:rPr 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浏览器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360安全浏览器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 bwMode="auto">
          <a:xfrm>
            <a:off x="3852545" y="965200"/>
            <a:ext cx="868045" cy="1993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 bwMode="auto">
          <a:xfrm>
            <a:off x="6943725" y="2237740"/>
            <a:ext cx="1040130" cy="8159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4420" y="1021080"/>
            <a:ext cx="6426835" cy="3481705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57200" y="1464310"/>
            <a:ext cx="1668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点击【年报】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进入填报界面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660775" y="2106295"/>
            <a:ext cx="1699260" cy="21285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8138"/>
          <a:stretch>
            <a:fillRect/>
          </a:stretch>
        </p:blipFill>
        <p:spPr>
          <a:xfrm>
            <a:off x="828675" y="1156335"/>
            <a:ext cx="7485380" cy="3724910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"/>
          <p:cNvSpPr txBox="1"/>
          <p:nvPr>
            <p:custDataLst>
              <p:tags r:id="rId3"/>
            </p:custDataLst>
          </p:nvPr>
        </p:nvSpPr>
        <p:spPr>
          <a:xfrm>
            <a:off x="3442335" y="539750"/>
            <a:ext cx="225869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界面布局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3595" y="1404620"/>
            <a:ext cx="781685" cy="225107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49095" y="1586230"/>
            <a:ext cx="1309370" cy="206946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单位导航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1930" y="4678680"/>
            <a:ext cx="2754630" cy="260350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表单切换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02280" y="1586230"/>
            <a:ext cx="5302250" cy="3048000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数据操作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775" y="866140"/>
            <a:ext cx="8470900" cy="4169410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单位管理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358775" y="1741805"/>
            <a:ext cx="895985" cy="2349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 bwMode="auto">
          <a:xfrm>
            <a:off x="2111375" y="1325245"/>
            <a:ext cx="485775" cy="3263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 bwMode="auto">
          <a:xfrm>
            <a:off x="2186940" y="1935480"/>
            <a:ext cx="847090" cy="63563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 bwMode="auto">
          <a:xfrm>
            <a:off x="5985510" y="1325245"/>
            <a:ext cx="656590" cy="20510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 bwMode="auto">
          <a:xfrm>
            <a:off x="6461125" y="1652270"/>
            <a:ext cx="723265" cy="1803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21" name="TextBox 6"/>
          <p:cNvSpPr txBox="1"/>
          <p:nvPr>
            <p:custDataLst>
              <p:tags r:id="rId8"/>
            </p:custDataLst>
          </p:nvPr>
        </p:nvSpPr>
        <p:spPr>
          <a:xfrm>
            <a:off x="1751330" y="1517015"/>
            <a:ext cx="1718310" cy="307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管理单位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6"/>
          <p:cNvSpPr txBox="1"/>
          <p:nvPr>
            <p:custDataLst>
              <p:tags r:id="rId9"/>
            </p:custDataLst>
          </p:nvPr>
        </p:nvSpPr>
        <p:spPr>
          <a:xfrm>
            <a:off x="6296660" y="1133475"/>
            <a:ext cx="1832610" cy="307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管理用户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6425" y="2178050"/>
            <a:ext cx="3496310" cy="2366645"/>
          </a:xfrm>
          <a:prstGeom prst="rect">
            <a:avLst/>
          </a:prstGeom>
        </p:spPr>
      </p:pic>
      <p:sp>
        <p:nvSpPr>
          <p:cNvPr id="25" name="矩形 24"/>
          <p:cNvSpPr/>
          <p:nvPr>
            <p:custDataLst>
              <p:tags r:id="rId11"/>
            </p:custDataLst>
          </p:nvPr>
        </p:nvSpPr>
        <p:spPr bwMode="auto">
          <a:xfrm>
            <a:off x="3146425" y="2178685"/>
            <a:ext cx="3496310" cy="236601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30" name="TextBox 6"/>
          <p:cNvSpPr txBox="1"/>
          <p:nvPr>
            <p:custDataLst>
              <p:tags r:id="rId12"/>
            </p:custDataLst>
          </p:nvPr>
        </p:nvSpPr>
        <p:spPr>
          <a:xfrm>
            <a:off x="1254125" y="2675890"/>
            <a:ext cx="1661160" cy="307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</a:t>
            </a:r>
            <a:r>
              <a:rPr lang="en-US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变更单位位置</a:t>
            </a:r>
            <a:endParaRPr lang="zh-CN" altLang="en-US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>
            <p:custDataLst>
              <p:tags r:id="rId13"/>
            </p:custDataLst>
          </p:nvPr>
        </p:nvSpPr>
        <p:spPr bwMode="auto">
          <a:xfrm>
            <a:off x="7265670" y="1561465"/>
            <a:ext cx="1558925" cy="343217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9" name="TextBox 6"/>
          <p:cNvSpPr txBox="1"/>
          <p:nvPr>
            <p:custDataLst>
              <p:tags r:id="rId14"/>
            </p:custDataLst>
          </p:nvPr>
        </p:nvSpPr>
        <p:spPr>
          <a:xfrm>
            <a:off x="2597150" y="1214120"/>
            <a:ext cx="1454785" cy="277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新增、编辑单位</a:t>
            </a:r>
            <a:endParaRPr lang="zh-CN" altLang="en-US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"/>
          <p:cNvSpPr txBox="1"/>
          <p:nvPr>
            <p:custDataLst>
              <p:tags r:id="rId15"/>
            </p:custDataLst>
          </p:nvPr>
        </p:nvSpPr>
        <p:spPr>
          <a:xfrm>
            <a:off x="2581910" y="1396365"/>
            <a:ext cx="2176780" cy="277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导入单位、导出模版、迁移单位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 bldLvl="0" animBg="1"/>
      <p:bldP spid="18" grpId="0" bldLvl="0" animBg="1"/>
      <p:bldP spid="19" grpId="0" bldLvl="0" animBg="1"/>
      <p:bldP spid="20" grpId="0" bldLvl="0" animBg="1"/>
      <p:bldP spid="21" grpId="0"/>
      <p:bldP spid="22" grpId="0"/>
      <p:bldP spid="25" grpId="0" bldLvl="0" animBg="1"/>
      <p:bldP spid="30" grpId="0"/>
      <p:bldP spid="31" grpId="0" bldLvl="0" animBg="1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3586"/>
          <a:stretch>
            <a:fillRect/>
          </a:stretch>
        </p:blipFill>
        <p:spPr>
          <a:xfrm>
            <a:off x="251460" y="900430"/>
            <a:ext cx="4883150" cy="36601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8070"/>
          <a:stretch>
            <a:fillRect/>
          </a:stretch>
        </p:blipFill>
        <p:spPr>
          <a:xfrm>
            <a:off x="5242560" y="900430"/>
            <a:ext cx="3665220" cy="36601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 bwMode="auto">
          <a:xfrm>
            <a:off x="243840" y="2035810"/>
            <a:ext cx="796925" cy="2095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 bwMode="auto">
          <a:xfrm>
            <a:off x="1040765" y="1353820"/>
            <a:ext cx="829310" cy="203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 bwMode="auto">
          <a:xfrm>
            <a:off x="7615555" y="4259580"/>
            <a:ext cx="788670" cy="24955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 bwMode="auto">
          <a:xfrm>
            <a:off x="2844165" y="4259580"/>
            <a:ext cx="690245" cy="24955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1475" y="852170"/>
            <a:ext cx="8472805" cy="4179570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数据录入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358775" y="1315720"/>
            <a:ext cx="895985" cy="2349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8" name="TextBox 6"/>
          <p:cNvSpPr txBox="1"/>
          <p:nvPr>
            <p:custDataLst>
              <p:tags r:id="rId4"/>
            </p:custDataLst>
          </p:nvPr>
        </p:nvSpPr>
        <p:spPr>
          <a:xfrm>
            <a:off x="1830705" y="1429385"/>
            <a:ext cx="1026795" cy="319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默认本单位</a:t>
            </a:r>
            <a:endParaRPr lang="zh-CN" altLang="en-US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"/>
          <p:cNvSpPr txBox="1"/>
          <p:nvPr>
            <p:custDataLst>
              <p:tags r:id="rId5"/>
            </p:custDataLst>
          </p:nvPr>
        </p:nvSpPr>
        <p:spPr>
          <a:xfrm>
            <a:off x="6019800" y="1103630"/>
            <a:ext cx="1191260" cy="319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可打开导航</a:t>
            </a:r>
            <a:endParaRPr lang="zh-CN" altLang="en-US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814955" y="1504315"/>
            <a:ext cx="1012190" cy="345757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zh-CN" altLang="en-US" sz="1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切换表单</a:t>
            </a: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 bwMode="auto">
          <a:xfrm>
            <a:off x="3897630" y="1504315"/>
            <a:ext cx="3192780" cy="345757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15" name="TextBox 6"/>
          <p:cNvSpPr txBox="1"/>
          <p:nvPr>
            <p:custDataLst>
              <p:tags r:id="rId7"/>
            </p:custDataLst>
          </p:nvPr>
        </p:nvSpPr>
        <p:spPr>
          <a:xfrm>
            <a:off x="5387340" y="3168015"/>
            <a:ext cx="1832610" cy="307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填写数据</a:t>
            </a:r>
            <a:endParaRPr 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 bwMode="auto">
          <a:xfrm>
            <a:off x="3897630" y="1316355"/>
            <a:ext cx="363220" cy="1879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17" name="TextBox 6"/>
          <p:cNvSpPr txBox="1"/>
          <p:nvPr>
            <p:custDataLst>
              <p:tags r:id="rId9"/>
            </p:custDataLst>
          </p:nvPr>
        </p:nvSpPr>
        <p:spPr>
          <a:xfrm>
            <a:off x="3295650" y="927735"/>
            <a:ext cx="1718310" cy="307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endParaRPr 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 bwMode="auto">
          <a:xfrm>
            <a:off x="4819650" y="1316355"/>
            <a:ext cx="325120" cy="1879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  <p:sp>
        <p:nvSpPr>
          <p:cNvPr id="26" name="TextBox 6"/>
          <p:cNvSpPr txBox="1"/>
          <p:nvPr>
            <p:custDataLst>
              <p:tags r:id="rId11"/>
            </p:custDataLst>
          </p:nvPr>
        </p:nvSpPr>
        <p:spPr>
          <a:xfrm>
            <a:off x="4434840" y="927735"/>
            <a:ext cx="1718310" cy="307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校验当前表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8" grpId="0"/>
      <p:bldP spid="9" grpId="0"/>
      <p:bldP spid="14" grpId="0" bldLvl="0" animBg="1"/>
      <p:bldP spid="15" grpId="0"/>
      <p:bldP spid="16" grpId="0" bldLvl="0" animBg="1"/>
      <p:bldP spid="17" grpId="0"/>
      <p:bldP spid="24" grpId="0" bldLvl="0" animBg="1"/>
      <p:bldP spid="26" grpId="0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1475" y="852170"/>
            <a:ext cx="8464550" cy="4175125"/>
          </a:xfrm>
          <a:prstGeom prst="rect">
            <a:avLst/>
          </a:prstGeom>
        </p:spPr>
      </p:pic>
      <p:sp>
        <p:nvSpPr>
          <p:cNvPr id="4" name="AutoShape 3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5" descr="C:\Users\shouxin01\Documents\Tencent Files\793563858\Image\C2C\D~}]]PEP~0JDU3XJ0HRVL@A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55"/>
          <p:cNvSpPr txBox="1"/>
          <p:nvPr/>
        </p:nvSpPr>
        <p:spPr>
          <a:xfrm>
            <a:off x="250020" y="255385"/>
            <a:ext cx="2665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数据录入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99535" y="3739515"/>
            <a:ext cx="4944745" cy="12877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校验结果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6"/>
          <p:cNvSpPr txBox="1"/>
          <p:nvPr>
            <p:custDataLst>
              <p:tags r:id="rId3"/>
            </p:custDataLst>
          </p:nvPr>
        </p:nvSpPr>
        <p:spPr>
          <a:xfrm>
            <a:off x="7021195" y="2703195"/>
            <a:ext cx="2019935" cy="841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定位问题，修改，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再次校验直至通过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>
            <p:custDataLst>
              <p:tags r:id="rId4"/>
            </p:custDataLst>
          </p:nvPr>
        </p:nvSpPr>
        <p:spPr bwMode="auto">
          <a:xfrm>
            <a:off x="4819650" y="1316355"/>
            <a:ext cx="578485" cy="1879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22" grpId="0"/>
      <p:bldP spid="2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commondata" val="eyJoZGlkIjoiZmExYTkwNjJlOWMzZTEwZmE1OGM5OTY0M2MyMDNjMzU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715</Words>
  <Application>WPS 演示</Application>
  <PresentationFormat>全屏显示(16:9)</PresentationFormat>
  <Paragraphs>180</Paragraphs>
  <Slides>17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DejaVu Sans</vt:lpstr>
      <vt:lpstr>微软雅黑</vt:lpstr>
      <vt:lpstr>方正黑体_GBK</vt:lpstr>
      <vt:lpstr>Calibri</vt:lpstr>
      <vt:lpstr>等线</vt:lpstr>
      <vt:lpstr>Times New Roman</vt:lpstr>
      <vt:lpstr>方正书宋_GBK</vt:lpstr>
      <vt:lpstr>Segoe UI</vt:lpstr>
      <vt:lpstr>宋体</vt:lpstr>
      <vt:lpstr>Arial Unicode MS</vt:lpstr>
      <vt:lpstr>等线 Light</vt:lpstr>
      <vt:lpstr>C059</vt:lpstr>
      <vt:lpstr>Calibri Light</vt:lpstr>
      <vt:lpstr>华文仿宋</vt:lpstr>
      <vt:lpstr>Noto Naskh Arabic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洁薇</dc:creator>
  <cp:lastModifiedBy>ht706</cp:lastModifiedBy>
  <cp:revision>221</cp:revision>
  <dcterms:created xsi:type="dcterms:W3CDTF">2024-02-20T02:25:11Z</dcterms:created>
  <dcterms:modified xsi:type="dcterms:W3CDTF">2024-02-20T02:25:11Z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1CE27E99E4EC45CC947A0781D8E21E29_12</vt:lpwstr>
  </property>
  <property fmtid="{D5CDD505-2E9C-101B-9397-08002B2CF9AE}" pid="3" name="KSOProductBuildVer">
    <vt:lpwstr>2052-11.8.2.1120</vt:lpwstr>
  </property>
</Properties>
</file>